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Lato Light"/>
      <p:regular r:id="rId32"/>
      <p:bold r:id="rId33"/>
      <p:italic r:id="rId34"/>
      <p:boldItalic r:id="rId35"/>
    </p:embeddedFont>
    <p:embeddedFont>
      <p:font typeface="Nanum Gothic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477">
          <p15:clr>
            <a:srgbClr val="9AA0A6"/>
          </p15:clr>
        </p15:guide>
        <p15:guide id="2" pos="426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77"/>
        <p:guide pos="426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LatoLight-bold.fntdata"/><Relationship Id="rId10" Type="http://schemas.openxmlformats.org/officeDocument/2006/relationships/slide" Target="slides/slide5.xml"/><Relationship Id="rId32" Type="http://schemas.openxmlformats.org/officeDocument/2006/relationships/font" Target="fonts/LatoLight-regular.fntdata"/><Relationship Id="rId13" Type="http://schemas.openxmlformats.org/officeDocument/2006/relationships/slide" Target="slides/slide8.xml"/><Relationship Id="rId35" Type="http://schemas.openxmlformats.org/officeDocument/2006/relationships/font" Target="fonts/LatoLight-boldItalic.fntdata"/><Relationship Id="rId12" Type="http://schemas.openxmlformats.org/officeDocument/2006/relationships/slide" Target="slides/slide7.xml"/><Relationship Id="rId34" Type="http://schemas.openxmlformats.org/officeDocument/2006/relationships/font" Target="fonts/LatoLight-italic.fntdata"/><Relationship Id="rId15" Type="http://schemas.openxmlformats.org/officeDocument/2006/relationships/slide" Target="slides/slide10.xml"/><Relationship Id="rId37" Type="http://schemas.openxmlformats.org/officeDocument/2006/relationships/font" Target="fonts/NanumGothic-bold.fntdata"/><Relationship Id="rId14" Type="http://schemas.openxmlformats.org/officeDocument/2006/relationships/slide" Target="slides/slide9.xml"/><Relationship Id="rId36" Type="http://schemas.openxmlformats.org/officeDocument/2006/relationships/font" Target="fonts/NanumGothic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" name="Google Shape;4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이번 시간은 데이터 수집에 대해서 알아보는 시간을 가질 겁니다. 먼저 상식적으로 이론적인 이야기를 먼저 하고, 전체적인 큰 맥락에서 개념을 잡고, 용어를 익힌 후에 실습을 하도록 하겠습니다.</a:t>
            </a:r>
            <a:endParaRPr/>
          </a:p>
        </p:txBody>
      </p:sp>
      <p:sp>
        <p:nvSpPr>
          <p:cNvPr id="44" name="Google Shape;44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952432229_2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45" name="Google Shape;145;g8952432229_2_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952432229_2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59" name="Google Shape;159;g8952432229_2_1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952432229_2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71" name="Google Shape;171;g8952432229_2_1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952432229_2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80" name="Google Shape;180;g8952432229_2_1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952432229_2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220" name="Google Shape;220;g8952432229_2_2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952432229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235" name="Google Shape;235;g8952432229_3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952432229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245" name="Google Shape;245;g8952432229_3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8952432229_2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먼저 원핫 인코딩에 대해 알아보겠습니다.</a:t>
            </a:r>
            <a:endParaRPr/>
          </a:p>
        </p:txBody>
      </p:sp>
      <p:sp>
        <p:nvSpPr>
          <p:cNvPr id="254" name="Google Shape;254;g8952432229_2_2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952432229_2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260" name="Google Shape;260;g8952432229_2_2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8952432229_3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268" name="Google Shape;268;g8952432229_3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59a66f746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먼저 원핫 인코딩에 대해 알아보겠습니다.</a:t>
            </a:r>
            <a:endParaRPr/>
          </a:p>
        </p:txBody>
      </p:sp>
      <p:sp>
        <p:nvSpPr>
          <p:cNvPr id="49" name="Google Shape;49;g59a66f7461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8952432229_3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278" name="Google Shape;278;g8952432229_3_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8952432229_3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288" name="Google Shape;288;g8952432229_3_1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952432229_3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299" name="Google Shape;299;g8952432229_3_1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8952432229_3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310" name="Google Shape;310;g8952432229_3_1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952432229_3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321" name="Google Shape;321;g8952432229_3_1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8952432229_3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335" name="Google Shape;335;g8952432229_3_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8952432229_3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347" name="Google Shape;347;g8952432229_3_1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8952432229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55" name="Google Shape;55;g8952432229_2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90c045a43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64" name="Google Shape;64;g890c045a43_0_7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8952432229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74" name="Google Shape;74;g8952432229_2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8952432229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84" name="Google Shape;84;g8952432229_2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952432229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96" name="Google Shape;96;g8952432229_2_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952432229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08" name="Google Shape;108;g8952432229_2_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952432229_2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35" name="Google Shape;135;g8952432229_2_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 1">
  <p:cSld name="1_제목 슬라이드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2"/>
          <p:cNvPicPr preferRelativeResize="0"/>
          <p:nvPr/>
        </p:nvPicPr>
        <p:blipFill rotWithShape="1">
          <a:blip r:embed="rId2">
            <a:alphaModFix/>
          </a:blip>
          <a:srcRect b="19990" l="0" r="0" t="64114"/>
          <a:stretch/>
        </p:blipFill>
        <p:spPr>
          <a:xfrm rot="10800000">
            <a:off x="0" y="1951596"/>
            <a:ext cx="9144000" cy="124031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"/>
          <p:cNvSpPr txBox="1"/>
          <p:nvPr>
            <p:ph type="ctrTitle"/>
          </p:nvPr>
        </p:nvSpPr>
        <p:spPr>
          <a:xfrm>
            <a:off x="1143000" y="2200359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>
  <p:cSld name="1_제목 슬라이드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9pPr>
          </a:lstStyle>
          <a:p/>
        </p:txBody>
      </p:sp>
      <p:sp>
        <p:nvSpPr>
          <p:cNvPr id="30" name="Google Shape;30;p3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3852000" y="2849605"/>
            <a:ext cx="1440000" cy="3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2" name="Google Shape;32;p3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7B7B7"/>
              </a:buClr>
              <a:buSzPts val="1100"/>
              <a:buNone/>
              <a:defRPr sz="1100">
                <a:solidFill>
                  <a:srgbClr val="B7B7B7"/>
                </a:solidFill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628650" y="976121"/>
            <a:ext cx="7886700" cy="3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Nanum Gothic"/>
              <a:buNone/>
              <a:defRPr sz="800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 1">
  <p:cSld name="TITLE_ONLY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sic_page_form">
  <p:cSld name="1 Master Layou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5569" y="4877542"/>
            <a:ext cx="577136" cy="198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100">
        <p:fade thruBlk="1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997475" y="350050"/>
            <a:ext cx="71358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anum Gothic"/>
              <a:buNone/>
              <a:defRPr b="1" i="0" sz="2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28650" y="976121"/>
            <a:ext cx="7886700" cy="3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  <a:defRPr b="0" i="0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•"/>
              <a:defRPr b="0" i="0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•"/>
              <a:defRPr b="0" i="0" sz="11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anum Gothic"/>
              <a:buChar char="•"/>
              <a:defRPr b="0" i="0" sz="1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28575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28575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28575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28575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2" name="Google Shape;12;p1"/>
          <p:cNvSpPr/>
          <p:nvPr/>
        </p:nvSpPr>
        <p:spPr>
          <a:xfrm>
            <a:off x="4288528" y="802365"/>
            <a:ext cx="582300" cy="3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101025" y="4686300"/>
            <a:ext cx="272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FIN INSIGHT</a:t>
            </a:r>
            <a:endParaRPr b="0" i="0" sz="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Copyright FIN INSIGHT. All Right Reserved</a:t>
            </a:r>
            <a:endParaRPr b="0" i="0" sz="800" u="none" cap="none" strike="noStrike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" name="Google Shape;14;p1"/>
          <p:cNvSpPr txBox="1"/>
          <p:nvPr/>
        </p:nvSpPr>
        <p:spPr>
          <a:xfrm>
            <a:off x="7097375" y="4686300"/>
            <a:ext cx="19071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가치를 높이는 금융 인공지능 실무교육</a:t>
            </a:r>
            <a:endParaRPr b="0" i="0" sz="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" name="Google Shape;15;p1"/>
          <p:cNvSpPr/>
          <p:nvPr/>
        </p:nvSpPr>
        <p:spPr>
          <a:xfrm>
            <a:off x="177225" y="284849"/>
            <a:ext cx="582300" cy="9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16" name="Google Shape;16;p1"/>
          <p:cNvGrpSpPr/>
          <p:nvPr/>
        </p:nvGrpSpPr>
        <p:grpSpPr>
          <a:xfrm rot="10800000">
            <a:off x="-4" y="4882015"/>
            <a:ext cx="268851" cy="268960"/>
            <a:chOff x="8896050" y="-45"/>
            <a:chExt cx="248109" cy="248210"/>
          </a:xfrm>
        </p:grpSpPr>
        <p:sp>
          <p:nvSpPr>
            <p:cNvPr id="17" name="Google Shape;17;p1"/>
            <p:cNvSpPr/>
            <p:nvPr/>
          </p:nvSpPr>
          <p:spPr>
            <a:xfrm>
              <a:off x="8896050" y="0"/>
              <a:ext cx="248100" cy="91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 rot="-5395843">
              <a:off x="8974359" y="78460"/>
              <a:ext cx="248100" cy="91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" name="Google Shape;1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889999" y="0"/>
            <a:ext cx="254001" cy="25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oogle Shape;20;p1"/>
          <p:cNvGrpSpPr/>
          <p:nvPr/>
        </p:nvGrpSpPr>
        <p:grpSpPr>
          <a:xfrm>
            <a:off x="8875197" y="-49"/>
            <a:ext cx="268851" cy="268960"/>
            <a:chOff x="8896050" y="-45"/>
            <a:chExt cx="248109" cy="248210"/>
          </a:xfrm>
        </p:grpSpPr>
        <p:sp>
          <p:nvSpPr>
            <p:cNvPr id="21" name="Google Shape;21;p1"/>
            <p:cNvSpPr/>
            <p:nvPr/>
          </p:nvSpPr>
          <p:spPr>
            <a:xfrm>
              <a:off x="8896050" y="0"/>
              <a:ext cx="248100" cy="91200"/>
            </a:xfrm>
            <a:prstGeom prst="rect">
              <a:avLst/>
            </a:prstGeom>
            <a:solidFill>
              <a:srgbClr val="F68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 rot="-5395843">
              <a:off x="8974359" y="78460"/>
              <a:ext cx="248100" cy="91200"/>
            </a:xfrm>
            <a:prstGeom prst="rect">
              <a:avLst/>
            </a:prstGeom>
            <a:solidFill>
              <a:srgbClr val="F68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71881" y="4872900"/>
            <a:ext cx="834069" cy="1539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112">
          <p15:clr>
            <a:srgbClr val="F26B43"/>
          </p15:clr>
        </p15:guide>
        <p15:guide id="4" pos="5616">
          <p15:clr>
            <a:srgbClr val="F26B43"/>
          </p15:clr>
        </p15:guide>
        <p15:guide id="5" orient="horz" pos="2952">
          <p15:clr>
            <a:srgbClr val="F26B43"/>
          </p15:clr>
        </p15:guide>
        <p15:guide id="6" orient="horz" pos="247">
          <p15:clr>
            <a:srgbClr val="F06B4A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16.png"/><Relationship Id="rId13" Type="http://schemas.openxmlformats.org/officeDocument/2006/relationships/image" Target="../media/image21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7.png"/><Relationship Id="rId8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ctrTitle"/>
          </p:nvPr>
        </p:nvSpPr>
        <p:spPr>
          <a:xfrm>
            <a:off x="894155" y="2088791"/>
            <a:ext cx="68580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/>
              <a:t>머신러닝 알고리즘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SVM</a:t>
            </a:r>
            <a:endParaRPr/>
          </a:p>
        </p:txBody>
      </p:sp>
      <p:sp>
        <p:nvSpPr>
          <p:cNvPr id="148" name="Google Shape;148;p16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Support Vector Machine</a:t>
            </a:r>
            <a:endParaRPr/>
          </a:p>
        </p:txBody>
      </p:sp>
      <p:sp>
        <p:nvSpPr>
          <p:cNvPr id="149" name="Google Shape;149;p16"/>
          <p:cNvSpPr txBox="1"/>
          <p:nvPr/>
        </p:nvSpPr>
        <p:spPr>
          <a:xfrm>
            <a:off x="377625" y="1126150"/>
            <a:ext cx="23805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SVM의 Cost 함수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0" name="Google Shape;150;p16"/>
          <p:cNvSpPr txBox="1"/>
          <p:nvPr/>
        </p:nvSpPr>
        <p:spPr>
          <a:xfrm>
            <a:off x="445050" y="1497025"/>
            <a:ext cx="48852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Hinge Loss (경첩)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51" name="Google Shape;15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625" y="2016250"/>
            <a:ext cx="4952576" cy="143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5225" y="3629695"/>
            <a:ext cx="3637375" cy="68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6"/>
          <p:cNvSpPr txBox="1"/>
          <p:nvPr/>
        </p:nvSpPr>
        <p:spPr>
          <a:xfrm>
            <a:off x="5367725" y="2167200"/>
            <a:ext cx="35478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데이터를 얼마나 잘 맞췄는지는 관심이 없다.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맞췄는지만 관심이 있다. 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(맞췄으면 0, 틀리면 높은 Cost)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4" name="Google Shape;154;p16"/>
          <p:cNvSpPr txBox="1"/>
          <p:nvPr/>
        </p:nvSpPr>
        <p:spPr>
          <a:xfrm>
            <a:off x="586666" y="1905043"/>
            <a:ext cx="19017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>
                <a:latin typeface="Nanum Gothic"/>
                <a:ea typeface="Nanum Gothic"/>
                <a:cs typeface="Nanum Gothic"/>
                <a:sym typeface="Nanum Gothic"/>
              </a:rPr>
              <a:t>y=1</a:t>
            </a:r>
            <a:endParaRPr i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5" name="Google Shape;155;p16"/>
          <p:cNvSpPr txBox="1"/>
          <p:nvPr/>
        </p:nvSpPr>
        <p:spPr>
          <a:xfrm>
            <a:off x="3236816" y="1878069"/>
            <a:ext cx="19017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>
                <a:latin typeface="Nanum Gothic"/>
                <a:ea typeface="Nanum Gothic"/>
                <a:cs typeface="Nanum Gothic"/>
                <a:sym typeface="Nanum Gothic"/>
              </a:rPr>
              <a:t>y=0</a:t>
            </a:r>
            <a:endParaRPr i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6" name="Google Shape;156;p16"/>
          <p:cNvSpPr txBox="1"/>
          <p:nvPr/>
        </p:nvSpPr>
        <p:spPr>
          <a:xfrm>
            <a:off x="5367725" y="3313550"/>
            <a:ext cx="35478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범위: [0~+inf]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Cost는 Z가 1 또는 -1일 때 0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SVM</a:t>
            </a:r>
            <a:endParaRPr/>
          </a:p>
        </p:txBody>
      </p:sp>
      <p:sp>
        <p:nvSpPr>
          <p:cNvPr id="162" name="Google Shape;162;p17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Support Vector Machine</a:t>
            </a:r>
            <a:endParaRPr/>
          </a:p>
        </p:txBody>
      </p:sp>
      <p:sp>
        <p:nvSpPr>
          <p:cNvPr id="163" name="Google Shape;163;p17"/>
          <p:cNvSpPr txBox="1"/>
          <p:nvPr/>
        </p:nvSpPr>
        <p:spPr>
          <a:xfrm>
            <a:off x="377625" y="1126150"/>
            <a:ext cx="23805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SVM의 Cost 함수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64" name="Google Shape;1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625" y="1625125"/>
            <a:ext cx="4952576" cy="143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5225" y="3238570"/>
            <a:ext cx="3637375" cy="68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7"/>
          <p:cNvSpPr txBox="1"/>
          <p:nvPr/>
        </p:nvSpPr>
        <p:spPr>
          <a:xfrm>
            <a:off x="586666" y="1513918"/>
            <a:ext cx="19017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>
                <a:latin typeface="Nanum Gothic"/>
                <a:ea typeface="Nanum Gothic"/>
                <a:cs typeface="Nanum Gothic"/>
                <a:sym typeface="Nanum Gothic"/>
              </a:rPr>
              <a:t>y=1</a:t>
            </a:r>
            <a:endParaRPr i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7" name="Google Shape;167;p17"/>
          <p:cNvSpPr txBox="1"/>
          <p:nvPr/>
        </p:nvSpPr>
        <p:spPr>
          <a:xfrm>
            <a:off x="3236816" y="1486944"/>
            <a:ext cx="19017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>
                <a:latin typeface="Nanum Gothic"/>
                <a:ea typeface="Nanum Gothic"/>
                <a:cs typeface="Nanum Gothic"/>
                <a:sym typeface="Nanum Gothic"/>
              </a:rPr>
              <a:t>y=0</a:t>
            </a:r>
            <a:endParaRPr i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8" name="Google Shape;168;p17"/>
          <p:cNvSpPr txBox="1"/>
          <p:nvPr/>
        </p:nvSpPr>
        <p:spPr>
          <a:xfrm>
            <a:off x="5367725" y="1939013"/>
            <a:ext cx="35478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latin typeface="Nanum Gothic"/>
                <a:ea typeface="Nanum Gothic"/>
                <a:cs typeface="Nanum Gothic"/>
                <a:sym typeface="Nanum Gothic"/>
              </a:rPr>
              <a:t>다음을 만족하는 WX는 매우 많이 나올 수 있다. 우리는 우리의 Cost를 최저로 하면서 </a:t>
            </a:r>
            <a:r>
              <a:rPr b="1" lang="ko-KR" sz="1100">
                <a:latin typeface="Nanum Gothic"/>
                <a:ea typeface="Nanum Gothic"/>
                <a:cs typeface="Nanum Gothic"/>
                <a:sym typeface="Nanum Gothic"/>
              </a:rPr>
              <a:t>마진을 최대화 시켜야 한다.</a:t>
            </a:r>
            <a:endParaRPr b="1"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SVM</a:t>
            </a:r>
            <a:endParaRPr/>
          </a:p>
        </p:txBody>
      </p:sp>
      <p:sp>
        <p:nvSpPr>
          <p:cNvPr id="174" name="Google Shape;174;p18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Support Vector Machine</a:t>
            </a:r>
            <a:endParaRPr/>
          </a:p>
        </p:txBody>
      </p:sp>
      <p:sp>
        <p:nvSpPr>
          <p:cNvPr id="175" name="Google Shape;175;p18"/>
          <p:cNvSpPr txBox="1"/>
          <p:nvPr/>
        </p:nvSpPr>
        <p:spPr>
          <a:xfrm>
            <a:off x="377625" y="1126150"/>
            <a:ext cx="32100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SVM의 Cost 함수 (결정 경계 찾기)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76" name="Google Shape;17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275" y="2881595"/>
            <a:ext cx="3637375" cy="6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5025" y="2020450"/>
            <a:ext cx="5321858" cy="746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SVM</a:t>
            </a:r>
            <a:endParaRPr/>
          </a:p>
        </p:txBody>
      </p:sp>
      <p:sp>
        <p:nvSpPr>
          <p:cNvPr id="183" name="Google Shape;183;p19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Support Vector Machine</a:t>
            </a:r>
            <a:endParaRPr/>
          </a:p>
        </p:txBody>
      </p:sp>
      <p:pic>
        <p:nvPicPr>
          <p:cNvPr id="184" name="Google Shape;1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17" y="1293950"/>
            <a:ext cx="3125634" cy="2520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19"/>
          <p:cNvCxnSpPr/>
          <p:nvPr/>
        </p:nvCxnSpPr>
        <p:spPr>
          <a:xfrm>
            <a:off x="957575" y="2234075"/>
            <a:ext cx="25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19"/>
          <p:cNvCxnSpPr/>
          <p:nvPr/>
        </p:nvCxnSpPr>
        <p:spPr>
          <a:xfrm>
            <a:off x="957575" y="2638700"/>
            <a:ext cx="25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/>
        </p:nvSpPr>
        <p:spPr>
          <a:xfrm>
            <a:off x="878650" y="1799127"/>
            <a:ext cx="8496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Nanum Gothic"/>
                <a:ea typeface="Nanum Gothic"/>
                <a:cs typeface="Nanum Gothic"/>
                <a:sym typeface="Nanum Gothic"/>
              </a:rPr>
              <a:t>Positive</a:t>
            </a:r>
            <a:br>
              <a:rPr lang="ko-KR" sz="1000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 sz="1000">
                <a:latin typeface="Nanum Gothic"/>
                <a:ea typeface="Nanum Gothic"/>
                <a:cs typeface="Nanum Gothic"/>
                <a:sym typeface="Nanum Gothic"/>
              </a:rPr>
              <a:t>hyperplane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8" name="Google Shape;188;p19"/>
          <p:cNvSpPr txBox="1"/>
          <p:nvPr/>
        </p:nvSpPr>
        <p:spPr>
          <a:xfrm>
            <a:off x="878650" y="2682502"/>
            <a:ext cx="8496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Nanum Gothic"/>
                <a:ea typeface="Nanum Gothic"/>
                <a:cs typeface="Nanum Gothic"/>
                <a:sym typeface="Nanum Gothic"/>
              </a:rPr>
              <a:t>Negative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Nanum Gothic"/>
                <a:ea typeface="Nanum Gothic"/>
                <a:cs typeface="Nanum Gothic"/>
                <a:sym typeface="Nanum Gothic"/>
              </a:rPr>
              <a:t>hyperplace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9" name="Google Shape;189;p19"/>
          <p:cNvSpPr txBox="1"/>
          <p:nvPr/>
        </p:nvSpPr>
        <p:spPr>
          <a:xfrm>
            <a:off x="159825" y="2125527"/>
            <a:ext cx="8496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Nanum Gothic"/>
                <a:ea typeface="Nanum Gothic"/>
                <a:cs typeface="Nanum Gothic"/>
                <a:sym typeface="Nanum Gothic"/>
              </a:rPr>
              <a:t>Decision Boundary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90" name="Google Shape;190;p19"/>
          <p:cNvCxnSpPr/>
          <p:nvPr/>
        </p:nvCxnSpPr>
        <p:spPr>
          <a:xfrm rot="10800000">
            <a:off x="788875" y="2400625"/>
            <a:ext cx="26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19"/>
          <p:cNvCxnSpPr>
            <a:stCxn id="188" idx="0"/>
          </p:cNvCxnSpPr>
          <p:nvPr/>
        </p:nvCxnSpPr>
        <p:spPr>
          <a:xfrm>
            <a:off x="1303450" y="2682502"/>
            <a:ext cx="0" cy="14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19"/>
          <p:cNvCxnSpPr/>
          <p:nvPr/>
        </p:nvCxnSpPr>
        <p:spPr>
          <a:xfrm rot="10800000">
            <a:off x="1651950" y="2157975"/>
            <a:ext cx="175500" cy="4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" name="Google Shape;193;p19"/>
          <p:cNvSpPr/>
          <p:nvPr/>
        </p:nvSpPr>
        <p:spPr>
          <a:xfrm>
            <a:off x="2130907" y="2110725"/>
            <a:ext cx="128100" cy="141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9"/>
          <p:cNvSpPr/>
          <p:nvPr/>
        </p:nvSpPr>
        <p:spPr>
          <a:xfrm>
            <a:off x="2469423" y="2611727"/>
            <a:ext cx="128100" cy="141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8444" y="2417904"/>
            <a:ext cx="175500" cy="2207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p19"/>
          <p:cNvCxnSpPr>
            <a:stCxn id="193" idx="6"/>
          </p:cNvCxnSpPr>
          <p:nvPr/>
        </p:nvCxnSpPr>
        <p:spPr>
          <a:xfrm flipH="1" rot="10800000">
            <a:off x="2259007" y="1814025"/>
            <a:ext cx="1429500" cy="367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" name="Google Shape;197;p19"/>
          <p:cNvCxnSpPr>
            <a:stCxn id="194" idx="7"/>
          </p:cNvCxnSpPr>
          <p:nvPr/>
        </p:nvCxnSpPr>
        <p:spPr>
          <a:xfrm flipH="1" rot="10800000">
            <a:off x="2578764" y="1841063"/>
            <a:ext cx="1150200" cy="791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" name="Google Shape;198;p19"/>
          <p:cNvSpPr txBox="1"/>
          <p:nvPr/>
        </p:nvSpPr>
        <p:spPr>
          <a:xfrm>
            <a:off x="3688625" y="1584700"/>
            <a:ext cx="8091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Nanum Gothic"/>
                <a:ea typeface="Nanum Gothic"/>
                <a:cs typeface="Nanum Gothic"/>
                <a:sym typeface="Nanum Gothic"/>
              </a:rPr>
              <a:t>support vector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99" name="Google Shape;199;p19"/>
          <p:cNvCxnSpPr/>
          <p:nvPr/>
        </p:nvCxnSpPr>
        <p:spPr>
          <a:xfrm rot="10800000">
            <a:off x="3243550" y="2265700"/>
            <a:ext cx="0" cy="36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00" name="Google Shape;200;p19"/>
          <p:cNvSpPr txBox="1"/>
          <p:nvPr/>
        </p:nvSpPr>
        <p:spPr>
          <a:xfrm>
            <a:off x="2718255" y="2337912"/>
            <a:ext cx="8091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latin typeface="Nanum Gothic"/>
                <a:ea typeface="Nanum Gothic"/>
                <a:cs typeface="Nanum Gothic"/>
                <a:sym typeface="Nanum Gothic"/>
              </a:rPr>
              <a:t>margin</a:t>
            </a:r>
            <a:endParaRPr b="1"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01" name="Google Shape;20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9053" y="2551738"/>
            <a:ext cx="540410" cy="17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3275" y="2312813"/>
            <a:ext cx="540400" cy="175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16763" y="2149825"/>
            <a:ext cx="612430" cy="1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71575" y="1484554"/>
            <a:ext cx="1910350" cy="96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62043" y="2611727"/>
            <a:ext cx="1634625" cy="5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9"/>
          <p:cNvSpPr/>
          <p:nvPr/>
        </p:nvSpPr>
        <p:spPr>
          <a:xfrm>
            <a:off x="5093932" y="2427598"/>
            <a:ext cx="612300" cy="238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9"/>
          <p:cNvSpPr txBox="1"/>
          <p:nvPr/>
        </p:nvSpPr>
        <p:spPr>
          <a:xfrm>
            <a:off x="6096675" y="2770925"/>
            <a:ext cx="16656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latin typeface="Nanum Gothic"/>
                <a:ea typeface="Nanum Gothic"/>
                <a:cs typeface="Nanum Gothic"/>
                <a:sym typeface="Nanum Gothic"/>
              </a:rPr>
              <a:t>초평면 사이 거리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08" name="Google Shape;208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76975" y="3493800"/>
            <a:ext cx="1461600" cy="62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9"/>
          <p:cNvSpPr/>
          <p:nvPr/>
        </p:nvSpPr>
        <p:spPr>
          <a:xfrm>
            <a:off x="5093932" y="3159323"/>
            <a:ext cx="612300" cy="238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9"/>
          <p:cNvSpPr txBox="1"/>
          <p:nvPr/>
        </p:nvSpPr>
        <p:spPr>
          <a:xfrm>
            <a:off x="5761525" y="3163825"/>
            <a:ext cx="20973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latin typeface="Nanum Gothic"/>
                <a:ea typeface="Nanum Gothic"/>
                <a:cs typeface="Nanum Gothic"/>
                <a:sym typeface="Nanum Gothic"/>
              </a:rPr>
              <a:t>초평면 사이 거리를 W</a:t>
            </a:r>
            <a:r>
              <a:rPr lang="ko-KR" sz="900">
                <a:latin typeface="Nanum Gothic"/>
                <a:ea typeface="Nanum Gothic"/>
                <a:cs typeface="Nanum Gothic"/>
                <a:sym typeface="Nanum Gothic"/>
              </a:rPr>
              <a:t>의 길이로 정규화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11" name="Google Shape;211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005175" y="3393025"/>
            <a:ext cx="965796" cy="538413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9"/>
          <p:cNvSpPr txBox="1"/>
          <p:nvPr/>
        </p:nvSpPr>
        <p:spPr>
          <a:xfrm>
            <a:off x="5559225" y="3641425"/>
            <a:ext cx="2631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3" name="Google Shape;213;p19"/>
          <p:cNvSpPr txBox="1"/>
          <p:nvPr/>
        </p:nvSpPr>
        <p:spPr>
          <a:xfrm>
            <a:off x="3627925" y="4234825"/>
            <a:ext cx="32166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마진을 최대화 한다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= 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||w||를 최소화 한다.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= W^2을 최소화한다.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14" name="Google Shape;214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98875" y="4347082"/>
            <a:ext cx="1429500" cy="34164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9"/>
          <p:cNvSpPr txBox="1"/>
          <p:nvPr/>
        </p:nvSpPr>
        <p:spPr>
          <a:xfrm>
            <a:off x="2076935" y="4362950"/>
            <a:ext cx="15510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latin typeface="Nanum Gothic"/>
                <a:ea typeface="Nanum Gothic"/>
                <a:cs typeface="Nanum Gothic"/>
                <a:sym typeface="Nanum Gothic"/>
              </a:rPr>
              <a:t>를 만족하는.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6" name="Google Shape;216;p19"/>
          <p:cNvSpPr txBox="1"/>
          <p:nvPr/>
        </p:nvSpPr>
        <p:spPr>
          <a:xfrm>
            <a:off x="357400" y="10467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SVM의 Cost 함수 - 마</a:t>
            </a: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진 최대화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17" name="Google Shape;217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06225" y="4423775"/>
            <a:ext cx="914325" cy="430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Soft SVM</a:t>
            </a:r>
            <a:endParaRPr/>
          </a:p>
        </p:txBody>
      </p:sp>
      <p:sp>
        <p:nvSpPr>
          <p:cNvPr id="223" name="Google Shape;223;p20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Support Vector Machine</a:t>
            </a:r>
            <a:endParaRPr/>
          </a:p>
        </p:txBody>
      </p:sp>
      <p:sp>
        <p:nvSpPr>
          <p:cNvPr id="224" name="Google Shape;224;p20"/>
          <p:cNvSpPr txBox="1"/>
          <p:nvPr/>
        </p:nvSpPr>
        <p:spPr>
          <a:xfrm>
            <a:off x="357400" y="1046700"/>
            <a:ext cx="3000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SVM의 Cost 함수 - 마진 최대화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25" name="Google Shape;2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025" y="2311338"/>
            <a:ext cx="3961050" cy="52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8875" y="1583409"/>
            <a:ext cx="2179187" cy="52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0"/>
          <p:cNvSpPr/>
          <p:nvPr/>
        </p:nvSpPr>
        <p:spPr>
          <a:xfrm>
            <a:off x="1682319" y="2104223"/>
            <a:ext cx="612300" cy="238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0"/>
          <p:cNvSpPr txBox="1"/>
          <p:nvPr/>
        </p:nvSpPr>
        <p:spPr>
          <a:xfrm>
            <a:off x="2304365" y="2047295"/>
            <a:ext cx="24699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1100">
                <a:latin typeface="Nanum Gothic"/>
                <a:ea typeface="Nanum Gothic"/>
                <a:cs typeface="Nanum Gothic"/>
                <a:sym typeface="Nanum Gothic"/>
              </a:rPr>
              <a:t>몇개 틀리게 하자 (Slack 변수</a:t>
            </a:r>
            <a:r>
              <a:rPr i="1" lang="ko-KR" sz="1100">
                <a:latin typeface="Nanum Gothic"/>
                <a:ea typeface="Nanum Gothic"/>
                <a:cs typeface="Nanum Gothic"/>
                <a:sym typeface="Nanum Gothic"/>
              </a:rPr>
              <a:t>를 두자)</a:t>
            </a:r>
            <a:endParaRPr i="1"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9" name="Google Shape;229;p20"/>
          <p:cNvSpPr txBox="1"/>
          <p:nvPr/>
        </p:nvSpPr>
        <p:spPr>
          <a:xfrm>
            <a:off x="2578015" y="3169733"/>
            <a:ext cx="4074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0" name="Google Shape;23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2048" y="3356175"/>
            <a:ext cx="3000000" cy="98387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0"/>
          <p:cNvSpPr txBox="1"/>
          <p:nvPr/>
        </p:nvSpPr>
        <p:spPr>
          <a:xfrm>
            <a:off x="1099175" y="2865925"/>
            <a:ext cx="27579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를 만족하는 마진 최대화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=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2" name="Google Shape;232;p20"/>
          <p:cNvSpPr txBox="1"/>
          <p:nvPr/>
        </p:nvSpPr>
        <p:spPr>
          <a:xfrm>
            <a:off x="4423650" y="3526775"/>
            <a:ext cx="42549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C는 규제값: (얼마나 여유롭게 할건지)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⇒ C가 크면 slack변수의 합이 크다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⇒ Slack변수의 합이 크면 마진이 작아진다.(분모)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⇒ C가 크면 마진이 작아진다.  (규제를 풀어준다.)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⇒ C가 작으면 마진이 커진다.  (규제를 강하게 한다.)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1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SVM Regressor</a:t>
            </a:r>
            <a:endParaRPr/>
          </a:p>
        </p:txBody>
      </p:sp>
      <p:sp>
        <p:nvSpPr>
          <p:cNvPr id="238" name="Google Shape;238;p21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Support Vector Machine</a:t>
            </a:r>
            <a:endParaRPr/>
          </a:p>
        </p:txBody>
      </p:sp>
      <p:sp>
        <p:nvSpPr>
          <p:cNvPr id="239" name="Google Shape;239;p21"/>
          <p:cNvSpPr txBox="1"/>
          <p:nvPr/>
        </p:nvSpPr>
        <p:spPr>
          <a:xfrm>
            <a:off x="573175" y="1412725"/>
            <a:ext cx="3391800" cy="31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SVM Classification의 목표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는?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일정한 마진 오류 안에서,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두 클래스 간의 도로 폭(마진)이 가능한 한 최대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가 되도록 하자.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5C5C5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0" name="Google Shape;240;p21"/>
          <p:cNvSpPr txBox="1"/>
          <p:nvPr/>
        </p:nvSpPr>
        <p:spPr>
          <a:xfrm>
            <a:off x="4767550" y="1434775"/>
            <a:ext cx="3978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SVM Regression의 목표</a:t>
            </a: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는?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SVM 회귀는 제한된 마진 오류(즉, 도로 밖의 샘플) 안에서 </a:t>
            </a: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도로 안(마진)에 가능한 한 많은 샘플이 들어가도록 학습</a:t>
            </a: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하자</a:t>
            </a:r>
            <a:endParaRPr/>
          </a:p>
        </p:txBody>
      </p:sp>
      <p:pic>
        <p:nvPicPr>
          <p:cNvPr id="241" name="Google Shape;2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0" y="2571750"/>
            <a:ext cx="3897576" cy="20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1"/>
          <p:cNvSpPr txBox="1"/>
          <p:nvPr/>
        </p:nvSpPr>
        <p:spPr>
          <a:xfrm>
            <a:off x="5359625" y="4468150"/>
            <a:ext cx="2367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1100"/>
              <a:t>epsilon: 도로</a:t>
            </a:r>
            <a:r>
              <a:rPr i="1" lang="ko-KR" sz="1100"/>
              <a:t>의 폭</a:t>
            </a:r>
            <a:endParaRPr i="1" sz="1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Sklearn에서의 SVM</a:t>
            </a:r>
            <a:endParaRPr/>
          </a:p>
        </p:txBody>
      </p:sp>
      <p:sp>
        <p:nvSpPr>
          <p:cNvPr id="248" name="Google Shape;248;p22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Support Vector Machine</a:t>
            </a:r>
            <a:endParaRPr/>
          </a:p>
        </p:txBody>
      </p:sp>
      <p:pic>
        <p:nvPicPr>
          <p:cNvPr id="249" name="Google Shape;2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013" y="1061852"/>
            <a:ext cx="7379927" cy="64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7500" y="1917750"/>
            <a:ext cx="7149000" cy="654002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2"/>
          <p:cNvSpPr txBox="1"/>
          <p:nvPr/>
        </p:nvSpPr>
        <p:spPr>
          <a:xfrm>
            <a:off x="1105900" y="3223325"/>
            <a:ext cx="62043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[hyperparameter]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C: 규제 정도. (낮을 수록 규제가 크다.)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3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Lato"/>
              <a:buNone/>
            </a:pPr>
            <a:r>
              <a:rPr lang="ko-KR"/>
              <a:t>Kernel </a:t>
            </a:r>
            <a:r>
              <a:rPr lang="ko-KR"/>
              <a:t>SVM</a:t>
            </a:r>
            <a:endParaRPr/>
          </a:p>
        </p:txBody>
      </p:sp>
      <p:sp>
        <p:nvSpPr>
          <p:cNvPr id="257" name="Google Shape;257;p23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100"/>
              <a:buNone/>
            </a:pPr>
            <a:r>
              <a:rPr lang="ko-KR"/>
              <a:t>Kernel </a:t>
            </a:r>
            <a:r>
              <a:rPr lang="ko-KR"/>
              <a:t>Support Vector Machine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Kernel </a:t>
            </a:r>
            <a:r>
              <a:rPr lang="ko-KR"/>
              <a:t>SVM</a:t>
            </a:r>
            <a:endParaRPr/>
          </a:p>
        </p:txBody>
      </p:sp>
      <p:sp>
        <p:nvSpPr>
          <p:cNvPr id="263" name="Google Shape;263;p24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Kernel </a:t>
            </a:r>
            <a:r>
              <a:rPr lang="ko-KR"/>
              <a:t>Support Vector Machine</a:t>
            </a:r>
            <a:endParaRPr/>
          </a:p>
        </p:txBody>
      </p:sp>
      <p:sp>
        <p:nvSpPr>
          <p:cNvPr id="264" name="Google Shape;264;p24"/>
          <p:cNvSpPr txBox="1"/>
          <p:nvPr/>
        </p:nvSpPr>
        <p:spPr>
          <a:xfrm>
            <a:off x="2623850" y="3897675"/>
            <a:ext cx="39165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선형으로 구분할 수 없을 때..?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65" name="Google Shape;2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6738" y="880825"/>
            <a:ext cx="3090722" cy="295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Kernel SVM</a:t>
            </a:r>
            <a:endParaRPr/>
          </a:p>
        </p:txBody>
      </p:sp>
      <p:sp>
        <p:nvSpPr>
          <p:cNvPr id="271" name="Google Shape;271;p25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Kernel Support Vector Machine</a:t>
            </a:r>
            <a:endParaRPr/>
          </a:p>
        </p:txBody>
      </p:sp>
      <p:sp>
        <p:nvSpPr>
          <p:cNvPr id="272" name="Google Shape;272;p25"/>
          <p:cNvSpPr/>
          <p:nvPr/>
        </p:nvSpPr>
        <p:spPr>
          <a:xfrm>
            <a:off x="4025800" y="2402650"/>
            <a:ext cx="1079100" cy="53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5"/>
          <p:cNvSpPr txBox="1"/>
          <p:nvPr/>
        </p:nvSpPr>
        <p:spPr>
          <a:xfrm>
            <a:off x="2542250" y="4012300"/>
            <a:ext cx="41337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차원을 높이자. 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74" name="Google Shape;2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150" y="1478625"/>
            <a:ext cx="2255154" cy="215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9550" y="1478625"/>
            <a:ext cx="2328999" cy="226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Lato"/>
              <a:buNone/>
            </a:pPr>
            <a:r>
              <a:rPr lang="ko-KR"/>
              <a:t>SVM</a:t>
            </a:r>
            <a:endParaRPr/>
          </a:p>
        </p:txBody>
      </p:sp>
      <p:sp>
        <p:nvSpPr>
          <p:cNvPr id="52" name="Google Shape;52;p8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100"/>
              <a:buNone/>
            </a:pPr>
            <a:r>
              <a:rPr lang="ko-KR"/>
              <a:t>Support Vector Machine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Kernel SVM</a:t>
            </a:r>
            <a:endParaRPr/>
          </a:p>
        </p:txBody>
      </p:sp>
      <p:sp>
        <p:nvSpPr>
          <p:cNvPr id="281" name="Google Shape;281;p26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Kernel Support Vector Machine</a:t>
            </a:r>
            <a:endParaRPr/>
          </a:p>
        </p:txBody>
      </p:sp>
      <p:pic>
        <p:nvPicPr>
          <p:cNvPr id="282" name="Google Shape;28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8500" y="1859750"/>
            <a:ext cx="1866800" cy="184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5600" y="1859750"/>
            <a:ext cx="1818521" cy="184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6"/>
          <p:cNvSpPr/>
          <p:nvPr/>
        </p:nvSpPr>
        <p:spPr>
          <a:xfrm>
            <a:off x="4111700" y="2480775"/>
            <a:ext cx="667500" cy="60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7675" y="939938"/>
            <a:ext cx="4468649" cy="96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7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Kernel SVM</a:t>
            </a:r>
            <a:endParaRPr/>
          </a:p>
        </p:txBody>
      </p:sp>
      <p:sp>
        <p:nvSpPr>
          <p:cNvPr id="291" name="Google Shape;291;p27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Kernel Support Vector Machine</a:t>
            </a:r>
            <a:endParaRPr/>
          </a:p>
        </p:txBody>
      </p:sp>
      <p:pic>
        <p:nvPicPr>
          <p:cNvPr id="292" name="Google Shape;2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8500" y="1859750"/>
            <a:ext cx="1866800" cy="184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5600" y="1859750"/>
            <a:ext cx="1818521" cy="184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7"/>
          <p:cNvSpPr/>
          <p:nvPr/>
        </p:nvSpPr>
        <p:spPr>
          <a:xfrm>
            <a:off x="4111700" y="2480775"/>
            <a:ext cx="667500" cy="60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7675" y="939938"/>
            <a:ext cx="4468649" cy="96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7"/>
          <p:cNvSpPr txBox="1"/>
          <p:nvPr/>
        </p:nvSpPr>
        <p:spPr>
          <a:xfrm>
            <a:off x="2626500" y="3877500"/>
            <a:ext cx="43935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373A3C"/>
                </a:solidFill>
                <a:highlight>
                  <a:srgbClr val="FFFFFF"/>
                </a:highlight>
              </a:rPr>
              <a:t> 1) 변수들을 Feature Engineering을  통해 차원을 늘린다.  (x^2, </a:t>
            </a:r>
            <a:r>
              <a:rPr lang="ko-KR" sz="1100">
                <a:solidFill>
                  <a:srgbClr val="373A3C"/>
                </a:solidFill>
                <a:highlight>
                  <a:srgbClr val="FFFFFF"/>
                </a:highlight>
              </a:rPr>
              <a:t>...</a:t>
            </a:r>
            <a:r>
              <a:rPr lang="ko-KR" sz="1100">
                <a:solidFill>
                  <a:srgbClr val="373A3C"/>
                </a:solidFill>
                <a:highlight>
                  <a:srgbClr val="FFFFFF"/>
                </a:highlight>
              </a:rPr>
              <a:t>\)</a:t>
            </a:r>
            <a:endParaRPr sz="1100">
              <a:solidFill>
                <a:srgbClr val="373A3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73A3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373A3C"/>
                </a:solidFill>
                <a:highlight>
                  <a:srgbClr val="FFFFFF"/>
                </a:highlight>
              </a:rPr>
              <a:t> 2) 함수 자체적으로 무한개의 차원으로 데이터를 매핑한다.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8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Kernel SVM</a:t>
            </a:r>
            <a:endParaRPr/>
          </a:p>
        </p:txBody>
      </p:sp>
      <p:sp>
        <p:nvSpPr>
          <p:cNvPr id="302" name="Google Shape;302;p28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Kernel Support Vector Machine</a:t>
            </a:r>
            <a:endParaRPr/>
          </a:p>
        </p:txBody>
      </p:sp>
      <p:pic>
        <p:nvPicPr>
          <p:cNvPr id="303" name="Google Shape;3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8500" y="1859750"/>
            <a:ext cx="1866800" cy="184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5600" y="1859750"/>
            <a:ext cx="1818521" cy="184235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8"/>
          <p:cNvSpPr/>
          <p:nvPr/>
        </p:nvSpPr>
        <p:spPr>
          <a:xfrm>
            <a:off x="4111700" y="2480775"/>
            <a:ext cx="667500" cy="60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7675" y="939938"/>
            <a:ext cx="4468649" cy="96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8"/>
          <p:cNvSpPr txBox="1"/>
          <p:nvPr/>
        </p:nvSpPr>
        <p:spPr>
          <a:xfrm>
            <a:off x="2626500" y="3877500"/>
            <a:ext cx="43935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373A3C"/>
                </a:solidFill>
                <a:highlight>
                  <a:srgbClr val="FFFFFF"/>
                </a:highlight>
              </a:rPr>
              <a:t> 1) 변수들을 Feature Engineering을  통해 차원을 늘린다.  (x^2, ...\)</a:t>
            </a:r>
            <a:endParaRPr sz="1100">
              <a:solidFill>
                <a:srgbClr val="373A3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373A3C"/>
                </a:solidFill>
                <a:highlight>
                  <a:srgbClr val="FFFFFF"/>
                </a:highlight>
              </a:rPr>
              <a:t>   ⇒ 어떤식으로 차원을 늘려야 하나?(다 해보기에는 시간이 너무..)</a:t>
            </a:r>
            <a:endParaRPr b="1" sz="1100">
              <a:solidFill>
                <a:srgbClr val="373A3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373A3C"/>
                </a:solidFill>
                <a:highlight>
                  <a:srgbClr val="FFFFFF"/>
                </a:highlight>
              </a:rPr>
              <a:t> 2) 함수 자체적으로 무한개의 차원으로 데이터를 매핑한다.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9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Kernel SVM</a:t>
            </a:r>
            <a:endParaRPr/>
          </a:p>
        </p:txBody>
      </p:sp>
      <p:sp>
        <p:nvSpPr>
          <p:cNvPr id="313" name="Google Shape;313;p29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Kernel Support Vector Machine</a:t>
            </a:r>
            <a:endParaRPr/>
          </a:p>
        </p:txBody>
      </p:sp>
      <p:pic>
        <p:nvPicPr>
          <p:cNvPr id="314" name="Google Shape;31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8500" y="1859750"/>
            <a:ext cx="1866800" cy="184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5600" y="1859750"/>
            <a:ext cx="1818521" cy="184235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9"/>
          <p:cNvSpPr/>
          <p:nvPr/>
        </p:nvSpPr>
        <p:spPr>
          <a:xfrm>
            <a:off x="4111700" y="2480775"/>
            <a:ext cx="667500" cy="60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7675" y="939938"/>
            <a:ext cx="4468649" cy="96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9"/>
          <p:cNvSpPr txBox="1"/>
          <p:nvPr/>
        </p:nvSpPr>
        <p:spPr>
          <a:xfrm>
            <a:off x="2626500" y="3877500"/>
            <a:ext cx="43935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373A3C"/>
                </a:solidFill>
                <a:highlight>
                  <a:srgbClr val="FFFFFF"/>
                </a:highlight>
              </a:rPr>
              <a:t> 1) 변수들을 Feature Engineering을  통해 차원을 늘린다.  (x^2, ...\)</a:t>
            </a:r>
            <a:endParaRPr sz="1100">
              <a:solidFill>
                <a:srgbClr val="373A3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373A3C"/>
                </a:solidFill>
                <a:highlight>
                  <a:srgbClr val="FFFFFF"/>
                </a:highlight>
              </a:rPr>
              <a:t>   ⇒ 어떤식으로 차원을 늘려야 하나?(다 해보기에는 시간이 너무..)</a:t>
            </a:r>
            <a:endParaRPr sz="1100">
              <a:solidFill>
                <a:srgbClr val="373A3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373A3C"/>
                </a:solidFill>
                <a:highlight>
                  <a:srgbClr val="FFFFFF"/>
                </a:highlight>
              </a:rPr>
              <a:t> 2) 함수 자체적으로 무한개의 차원으로 데이터를 매핑한다.</a:t>
            </a:r>
            <a:endParaRPr sz="1100">
              <a:solidFill>
                <a:srgbClr val="373A3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373A3C"/>
                </a:solidFill>
                <a:highlight>
                  <a:srgbClr val="FFFFFF"/>
                </a:highlight>
              </a:rPr>
              <a:t>  ⇒ 커</a:t>
            </a:r>
            <a:r>
              <a:rPr lang="ko-KR" sz="1100">
                <a:solidFill>
                  <a:srgbClr val="373A3C"/>
                </a:solidFill>
                <a:highlight>
                  <a:srgbClr val="FFFFFF"/>
                </a:highlight>
              </a:rPr>
              <a:t>널 함수</a:t>
            </a:r>
            <a:endParaRPr b="1" sz="1100">
              <a:solidFill>
                <a:srgbClr val="373A3C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Kernel SVM</a:t>
            </a:r>
            <a:endParaRPr/>
          </a:p>
        </p:txBody>
      </p:sp>
      <p:sp>
        <p:nvSpPr>
          <p:cNvPr id="324" name="Google Shape;324;p30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Kernel Support Vector Machine</a:t>
            </a:r>
            <a:endParaRPr/>
          </a:p>
        </p:txBody>
      </p:sp>
      <p:pic>
        <p:nvPicPr>
          <p:cNvPr id="325" name="Google Shape;3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463" y="1784450"/>
            <a:ext cx="5721074" cy="43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0"/>
          <p:cNvSpPr txBox="1"/>
          <p:nvPr/>
        </p:nvSpPr>
        <p:spPr>
          <a:xfrm>
            <a:off x="2973825" y="1382400"/>
            <a:ext cx="37953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데이터셋 독립변수 X를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매핑함수로 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변환한다.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7" name="Google Shape;327;p30"/>
          <p:cNvSpPr txBox="1"/>
          <p:nvPr/>
        </p:nvSpPr>
        <p:spPr>
          <a:xfrm>
            <a:off x="2036500" y="2219850"/>
            <a:ext cx="54825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이렇게 변환하는 함수를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 기저함수(Basis Function)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라 한다.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8" name="Google Shape;328;p30"/>
          <p:cNvSpPr txBox="1"/>
          <p:nvPr/>
        </p:nvSpPr>
        <p:spPr>
          <a:xfrm>
            <a:off x="1758676" y="2709425"/>
            <a:ext cx="72573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단, 모든 기저함수는 다음과 같이 변환한 벡터를 내적한 값으로 사용된다.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29" name="Google Shape;32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9588" y="3534876"/>
            <a:ext cx="3704825" cy="69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0"/>
          <p:cNvSpPr txBox="1"/>
          <p:nvPr/>
        </p:nvSpPr>
        <p:spPr>
          <a:xfrm>
            <a:off x="1658875" y="3062139"/>
            <a:ext cx="5940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중요한 것은 기저 함수 혼자 사용되지 않는다. 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⇒ 내적 되어서 사용함.</a:t>
            </a:r>
            <a:endParaRPr/>
          </a:p>
        </p:txBody>
      </p:sp>
      <p:sp>
        <p:nvSpPr>
          <p:cNvPr id="331" name="Google Shape;331;p30"/>
          <p:cNvSpPr txBox="1"/>
          <p:nvPr/>
        </p:nvSpPr>
        <p:spPr>
          <a:xfrm>
            <a:off x="3129330" y="4388662"/>
            <a:ext cx="30000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</a:rPr>
              <a:t>커널 함수의 값과 </a:t>
            </a:r>
            <a:r>
              <a:rPr lang="ko-KR" sz="1050">
                <a:solidFill>
                  <a:schemeClr val="dk1"/>
                </a:solidFill>
              </a:rPr>
              <a:t>K(x, y) = M(x) * M(y) 를 만족하는 매핑함수가 존재할 때</a:t>
            </a:r>
            <a:endParaRPr/>
          </a:p>
        </p:txBody>
      </p:sp>
      <p:sp>
        <p:nvSpPr>
          <p:cNvPr id="332" name="Google Shape;332;p30"/>
          <p:cNvSpPr txBox="1"/>
          <p:nvPr/>
        </p:nvSpPr>
        <p:spPr>
          <a:xfrm>
            <a:off x="3144850" y="4247650"/>
            <a:ext cx="1400100" cy="2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>
                <a:latin typeface="Nanum Gothic"/>
                <a:ea typeface="Nanum Gothic"/>
                <a:cs typeface="Nanum Gothic"/>
                <a:sym typeface="Nanum Gothic"/>
              </a:rPr>
              <a:t>언제 커널함수가 존재하나?</a:t>
            </a:r>
            <a:endParaRPr b="1"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1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Kernel SVM</a:t>
            </a:r>
            <a:endParaRPr/>
          </a:p>
        </p:txBody>
      </p:sp>
      <p:sp>
        <p:nvSpPr>
          <p:cNvPr id="338" name="Google Shape;338;p31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Kernel Support Vector Machine</a:t>
            </a:r>
            <a:endParaRPr/>
          </a:p>
        </p:txBody>
      </p:sp>
      <p:sp>
        <p:nvSpPr>
          <p:cNvPr id="339" name="Google Shape;339;p31"/>
          <p:cNvSpPr txBox="1"/>
          <p:nvPr/>
        </p:nvSpPr>
        <p:spPr>
          <a:xfrm>
            <a:off x="2542250" y="1213800"/>
            <a:ext cx="41337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자주사용하는 커널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40" name="Google Shape;34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475" y="1593325"/>
            <a:ext cx="4272309" cy="3139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1" name="Google Shape;341;p31"/>
          <p:cNvCxnSpPr/>
          <p:nvPr/>
        </p:nvCxnSpPr>
        <p:spPr>
          <a:xfrm>
            <a:off x="3469600" y="3908850"/>
            <a:ext cx="3507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2" name="Google Shape;342;p31"/>
          <p:cNvCxnSpPr/>
          <p:nvPr/>
        </p:nvCxnSpPr>
        <p:spPr>
          <a:xfrm>
            <a:off x="3469600" y="4652900"/>
            <a:ext cx="3507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" name="Google Shape;343;p31"/>
          <p:cNvCxnSpPr/>
          <p:nvPr/>
        </p:nvCxnSpPr>
        <p:spPr>
          <a:xfrm>
            <a:off x="2936200" y="3163075"/>
            <a:ext cx="3507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4" name="Google Shape;344;p31"/>
          <p:cNvSpPr txBox="1"/>
          <p:nvPr/>
        </p:nvSpPr>
        <p:spPr>
          <a:xfrm>
            <a:off x="5745350" y="2035125"/>
            <a:ext cx="30000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50">
                <a:solidFill>
                  <a:srgbClr val="444444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여기서 gamma는</a:t>
            </a:r>
            <a:r>
              <a:rPr lang="ko-KR" sz="1150">
                <a:solidFill>
                  <a:srgbClr val="444444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150">
              <a:solidFill>
                <a:srgbClr val="444444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50">
                <a:solidFill>
                  <a:srgbClr val="444444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커널의 폭을 제어하는 매개변수이</a:t>
            </a:r>
            <a:r>
              <a:rPr lang="ko-KR" sz="1150">
                <a:solidFill>
                  <a:srgbClr val="444444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다.</a:t>
            </a:r>
            <a:endParaRPr sz="1150">
              <a:solidFill>
                <a:srgbClr val="444444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444444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50">
                <a:solidFill>
                  <a:srgbClr val="444444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하나의 training sample이 미치는 영향의 범위를 결정.</a:t>
            </a:r>
            <a:endParaRPr sz="1150">
              <a:solidFill>
                <a:srgbClr val="444444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444444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50">
                <a:solidFill>
                  <a:srgbClr val="444444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작으면 넓은 영역에 영향!</a:t>
            </a:r>
            <a:endParaRPr sz="1150">
              <a:solidFill>
                <a:srgbClr val="444444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50">
                <a:solidFill>
                  <a:srgbClr val="444444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크면 좁은 영역에 영향! </a:t>
            </a:r>
            <a:endParaRPr sz="1150">
              <a:solidFill>
                <a:srgbClr val="444444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444444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50">
                <a:solidFill>
                  <a:srgbClr val="444444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(상대적으로 편차가 커지기 때문!)</a:t>
            </a:r>
            <a:endParaRPr sz="1150">
              <a:solidFill>
                <a:srgbClr val="444444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444444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Sklearn에서</a:t>
            </a:r>
            <a:r>
              <a:rPr lang="ko-KR"/>
              <a:t>의 Kernel SVM</a:t>
            </a:r>
            <a:endParaRPr/>
          </a:p>
        </p:txBody>
      </p:sp>
      <p:sp>
        <p:nvSpPr>
          <p:cNvPr id="350" name="Google Shape;350;p32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Kernel Support Vector Machine</a:t>
            </a:r>
            <a:endParaRPr/>
          </a:p>
        </p:txBody>
      </p:sp>
      <p:sp>
        <p:nvSpPr>
          <p:cNvPr id="351" name="Google Shape;351;p32"/>
          <p:cNvSpPr txBox="1"/>
          <p:nvPr/>
        </p:nvSpPr>
        <p:spPr>
          <a:xfrm>
            <a:off x="718157" y="2151125"/>
            <a:ext cx="62043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[hyperparameter]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C: 규제 정도. (낮을 수록 규제가 크다.)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-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kernel: 커널 종류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{‘linear’, ‘poly’, ‘rbf’, ‘sigmoid’, ‘precomputed’}, default=’rbf’</a:t>
            </a:r>
            <a:endParaRPr i="1"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-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gamma: 앞선 gamma의 역수(낮을 수록 규제가 크다)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default: 1 / (n_features * X.var())</a:t>
            </a:r>
            <a:endParaRPr i="1"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52" name="Google Shape;35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213" y="870175"/>
            <a:ext cx="7285526" cy="83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2"/>
          <p:cNvSpPr txBox="1"/>
          <p:nvPr/>
        </p:nvSpPr>
        <p:spPr>
          <a:xfrm>
            <a:off x="5455375" y="2360175"/>
            <a:ext cx="2771400" cy="17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rbf: 가우시안 커널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SVM</a:t>
            </a:r>
            <a:endParaRPr/>
          </a:p>
        </p:txBody>
      </p:sp>
      <p:sp>
        <p:nvSpPr>
          <p:cNvPr id="58" name="Google Shape;58;p9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Support Vector Machine</a:t>
            </a:r>
            <a:endParaRPr/>
          </a:p>
        </p:txBody>
      </p:sp>
      <p:sp>
        <p:nvSpPr>
          <p:cNvPr id="59" name="Google Shape;59;p9"/>
          <p:cNvSpPr txBox="1"/>
          <p:nvPr/>
        </p:nvSpPr>
        <p:spPr>
          <a:xfrm>
            <a:off x="5570025" y="1364850"/>
            <a:ext cx="3385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분류모델: 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lang="ko-KR" sz="1100">
                <a:latin typeface="Nanum Gothic"/>
                <a:ea typeface="Nanum Gothic"/>
                <a:cs typeface="Nanum Gothic"/>
                <a:sym typeface="Nanum Gothic"/>
              </a:rPr>
              <a:t>2개의 카테고리 데이터를 분류하는 선형 Decision Boundary를 찾는 것이 목적이다.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0" name="Google Shape;6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925" y="1422875"/>
            <a:ext cx="4147176" cy="208815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9"/>
          <p:cNvSpPr txBox="1"/>
          <p:nvPr/>
        </p:nvSpPr>
        <p:spPr>
          <a:xfrm>
            <a:off x="5570025" y="2455850"/>
            <a:ext cx="3385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회귀 모델: 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lang="ko-KR" sz="1100">
                <a:latin typeface="Nanum Gothic"/>
                <a:ea typeface="Nanum Gothic"/>
                <a:cs typeface="Nanum Gothic"/>
                <a:sym typeface="Nanum Gothic"/>
              </a:rPr>
              <a:t>데이터를 잘 나타내는 선분을 찾자.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SVM</a:t>
            </a:r>
            <a:endParaRPr/>
          </a:p>
        </p:txBody>
      </p:sp>
      <p:sp>
        <p:nvSpPr>
          <p:cNvPr id="67" name="Google Shape;67;p10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Support Vector Machine</a:t>
            </a:r>
            <a:endParaRPr/>
          </a:p>
        </p:txBody>
      </p:sp>
      <p:sp>
        <p:nvSpPr>
          <p:cNvPr id="68" name="Google Shape;68;p10"/>
          <p:cNvSpPr txBox="1"/>
          <p:nvPr/>
        </p:nvSpPr>
        <p:spPr>
          <a:xfrm>
            <a:off x="2677050" y="4350725"/>
            <a:ext cx="37899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latin typeface="Nanum Gothic"/>
                <a:ea typeface="Nanum Gothic"/>
                <a:cs typeface="Nanum Gothic"/>
                <a:sym typeface="Nanum Gothic"/>
              </a:rPr>
              <a:t>어떤 선분이 데이터를 잘 분류하는가?</a:t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9" name="Google Shape;6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1" y="1280450"/>
            <a:ext cx="3152500" cy="25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8492" y="1293950"/>
            <a:ext cx="3125634" cy="25200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0"/>
          <p:cNvSpPr txBox="1"/>
          <p:nvPr/>
        </p:nvSpPr>
        <p:spPr>
          <a:xfrm>
            <a:off x="2677050" y="3813975"/>
            <a:ext cx="37899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latin typeface="Nanum Gothic"/>
                <a:ea typeface="Nanum Gothic"/>
                <a:cs typeface="Nanum Gothic"/>
                <a:sym typeface="Nanum Gothic"/>
              </a:rPr>
              <a:t>같은 데이터: 정확도 100%</a:t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SVM</a:t>
            </a:r>
            <a:endParaRPr/>
          </a:p>
        </p:txBody>
      </p:sp>
      <p:sp>
        <p:nvSpPr>
          <p:cNvPr id="77" name="Google Shape;77;p11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Support Vector Machine</a:t>
            </a:r>
            <a:endParaRPr/>
          </a:p>
        </p:txBody>
      </p:sp>
      <p:sp>
        <p:nvSpPr>
          <p:cNvPr id="78" name="Google Shape;78;p11"/>
          <p:cNvSpPr txBox="1"/>
          <p:nvPr/>
        </p:nvSpPr>
        <p:spPr>
          <a:xfrm>
            <a:off x="2677050" y="4198325"/>
            <a:ext cx="37899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latin typeface="Nanum Gothic"/>
                <a:ea typeface="Nanum Gothic"/>
                <a:cs typeface="Nanum Gothic"/>
                <a:sym typeface="Nanum Gothic"/>
              </a:rPr>
              <a:t>B가 더 잘 구분하는 것 같다. 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latin typeface="Nanum Gothic"/>
                <a:ea typeface="Nanum Gothic"/>
                <a:cs typeface="Nanum Gothic"/>
                <a:sym typeface="Nanum Gothic"/>
              </a:rPr>
              <a:t>왜?</a:t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9" name="Google Shape;7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1" y="1280450"/>
            <a:ext cx="3152500" cy="25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8492" y="1293950"/>
            <a:ext cx="3125634" cy="25200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1"/>
          <p:cNvSpPr/>
          <p:nvPr/>
        </p:nvSpPr>
        <p:spPr>
          <a:xfrm>
            <a:off x="4646175" y="1321700"/>
            <a:ext cx="3324600" cy="2520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SVM</a:t>
            </a:r>
            <a:endParaRPr/>
          </a:p>
        </p:txBody>
      </p:sp>
      <p:sp>
        <p:nvSpPr>
          <p:cNvPr id="87" name="Google Shape;87;p12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Support Vector Machine</a:t>
            </a:r>
            <a:endParaRPr/>
          </a:p>
        </p:txBody>
      </p:sp>
      <p:sp>
        <p:nvSpPr>
          <p:cNvPr id="88" name="Google Shape;88;p12"/>
          <p:cNvSpPr txBox="1"/>
          <p:nvPr/>
        </p:nvSpPr>
        <p:spPr>
          <a:xfrm>
            <a:off x="2252225" y="4211825"/>
            <a:ext cx="46395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latin typeface="Nanum Gothic"/>
                <a:ea typeface="Nanum Gothic"/>
                <a:cs typeface="Nanum Gothic"/>
                <a:sym typeface="Nanum Gothic"/>
              </a:rPr>
              <a:t>만약 새로운 데이터가 들어온다고 생각해보자.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9" name="Google Shape;8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1" y="1280450"/>
            <a:ext cx="3152500" cy="25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8492" y="1293950"/>
            <a:ext cx="3125634" cy="25200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2"/>
          <p:cNvSpPr/>
          <p:nvPr/>
        </p:nvSpPr>
        <p:spPr>
          <a:xfrm>
            <a:off x="4646175" y="1321700"/>
            <a:ext cx="3324600" cy="2520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2"/>
          <p:cNvSpPr/>
          <p:nvPr/>
        </p:nvSpPr>
        <p:spPr>
          <a:xfrm>
            <a:off x="2785000" y="2023000"/>
            <a:ext cx="108000" cy="1080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2"/>
          <p:cNvSpPr/>
          <p:nvPr/>
        </p:nvSpPr>
        <p:spPr>
          <a:xfrm>
            <a:off x="6703585" y="2023000"/>
            <a:ext cx="108000" cy="1080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SVM</a:t>
            </a:r>
            <a:endParaRPr/>
          </a:p>
        </p:txBody>
      </p:sp>
      <p:sp>
        <p:nvSpPr>
          <p:cNvPr id="99" name="Google Shape;99;p13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Support Vector Machine</a:t>
            </a:r>
            <a:endParaRPr/>
          </a:p>
        </p:txBody>
      </p:sp>
      <p:sp>
        <p:nvSpPr>
          <p:cNvPr id="100" name="Google Shape;100;p13"/>
          <p:cNvSpPr txBox="1"/>
          <p:nvPr/>
        </p:nvSpPr>
        <p:spPr>
          <a:xfrm>
            <a:off x="2252225" y="4211825"/>
            <a:ext cx="46395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latin typeface="Nanum Gothic"/>
                <a:ea typeface="Nanum Gothic"/>
                <a:cs typeface="Nanum Gothic"/>
                <a:sym typeface="Nanum Gothic"/>
              </a:rPr>
              <a:t>기존 데이터는 잘 분류하지만, </a:t>
            </a:r>
            <a:br>
              <a:rPr b="1" lang="ko-KR" sz="1600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ko-KR" sz="1600">
                <a:latin typeface="Nanum Gothic"/>
                <a:ea typeface="Nanum Gothic"/>
                <a:cs typeface="Nanum Gothic"/>
                <a:sym typeface="Nanum Gothic"/>
              </a:rPr>
              <a:t>새로운 데이터는 잘못 분류 할 수 있다.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데이터와 경계가 너무 가까이 있기 때문!</a:t>
            </a:r>
            <a:endParaRPr b="1" sz="1600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01" name="Google Shape;10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1" y="1280450"/>
            <a:ext cx="3152500" cy="25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8492" y="1293950"/>
            <a:ext cx="3125634" cy="252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4646175" y="1321700"/>
            <a:ext cx="3324600" cy="2520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785000" y="2023000"/>
            <a:ext cx="108000" cy="1080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3"/>
          <p:cNvSpPr/>
          <p:nvPr/>
        </p:nvSpPr>
        <p:spPr>
          <a:xfrm>
            <a:off x="6703585" y="2023000"/>
            <a:ext cx="108000" cy="1080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SVM</a:t>
            </a:r>
            <a:endParaRPr/>
          </a:p>
        </p:txBody>
      </p:sp>
      <p:sp>
        <p:nvSpPr>
          <p:cNvPr id="111" name="Google Shape;111;p14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Support Vector Machine</a:t>
            </a:r>
            <a:endParaRPr/>
          </a:p>
        </p:txBody>
      </p:sp>
      <p:sp>
        <p:nvSpPr>
          <p:cNvPr id="112" name="Google Shape;112;p14"/>
          <p:cNvSpPr txBox="1"/>
          <p:nvPr/>
        </p:nvSpPr>
        <p:spPr>
          <a:xfrm>
            <a:off x="4113400" y="1293950"/>
            <a:ext cx="46395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Nanum Gothic"/>
                <a:ea typeface="Nanum Gothic"/>
                <a:cs typeface="Nanum Gothic"/>
                <a:sym typeface="Nanum Gothic"/>
              </a:rPr>
              <a:t>SVM은 이러한 관점에서 시작한다.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latin typeface="Nanum Gothic"/>
                <a:ea typeface="Nanum Gothic"/>
                <a:cs typeface="Nanum Gothic"/>
                <a:sym typeface="Nanum Gothic"/>
              </a:rPr>
              <a:t>Decision Boundary(결정 경계)를 선형으로 그리되.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데이터와 선분의 폭</a:t>
            </a:r>
            <a:r>
              <a:rPr b="1" lang="ko-KR" sz="1600">
                <a:latin typeface="Nanum Gothic"/>
                <a:ea typeface="Nanum Gothic"/>
                <a:cs typeface="Nanum Gothic"/>
                <a:sym typeface="Nanum Gothic"/>
              </a:rPr>
              <a:t>을 크게 하자!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Nanum Gothic"/>
                <a:ea typeface="Nanum Gothic"/>
                <a:cs typeface="Nanum Gothic"/>
                <a:sym typeface="Nanum Gothic"/>
              </a:rPr>
              <a:t>이 </a:t>
            </a:r>
            <a:r>
              <a:rPr b="1" lang="ko-KR" sz="16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선분의 폭을 Margin</a:t>
            </a:r>
            <a:r>
              <a:rPr lang="ko-KR" sz="1600">
                <a:latin typeface="Nanum Gothic"/>
                <a:ea typeface="Nanum Gothic"/>
                <a:cs typeface="Nanum Gothic"/>
                <a:sym typeface="Nanum Gothic"/>
              </a:rPr>
              <a:t>이라 하고,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Nanum Gothic"/>
                <a:ea typeface="Nanum Gothic"/>
                <a:cs typeface="Nanum Gothic"/>
                <a:sym typeface="Nanum Gothic"/>
              </a:rPr>
              <a:t>이 선분과 가장 가까운 데이터. 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Margin을 결정하는 기준이 되는 데이터를 Support Vector</a:t>
            </a:r>
            <a:r>
              <a:rPr lang="ko-KR" sz="1600">
                <a:latin typeface="Nanum Gothic"/>
                <a:ea typeface="Nanum Gothic"/>
                <a:cs typeface="Nanum Gothic"/>
                <a:sym typeface="Nanum Gothic"/>
              </a:rPr>
              <a:t>라 한다.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17" y="1293950"/>
            <a:ext cx="3125634" cy="2520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p14"/>
          <p:cNvCxnSpPr/>
          <p:nvPr/>
        </p:nvCxnSpPr>
        <p:spPr>
          <a:xfrm>
            <a:off x="957575" y="2234075"/>
            <a:ext cx="25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14"/>
          <p:cNvCxnSpPr/>
          <p:nvPr/>
        </p:nvCxnSpPr>
        <p:spPr>
          <a:xfrm>
            <a:off x="957575" y="2638700"/>
            <a:ext cx="25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16" name="Google Shape;116;p14"/>
          <p:cNvSpPr txBox="1"/>
          <p:nvPr/>
        </p:nvSpPr>
        <p:spPr>
          <a:xfrm>
            <a:off x="878650" y="1799127"/>
            <a:ext cx="8496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Nanum Gothic"/>
                <a:ea typeface="Nanum Gothic"/>
                <a:cs typeface="Nanum Gothic"/>
                <a:sym typeface="Nanum Gothic"/>
              </a:rPr>
              <a:t>Positive</a:t>
            </a:r>
            <a:br>
              <a:rPr lang="ko-KR" sz="1000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 sz="1000">
                <a:latin typeface="Nanum Gothic"/>
                <a:ea typeface="Nanum Gothic"/>
                <a:cs typeface="Nanum Gothic"/>
                <a:sym typeface="Nanum Gothic"/>
              </a:rPr>
              <a:t>hyperplane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7" name="Google Shape;117;p14"/>
          <p:cNvSpPr txBox="1"/>
          <p:nvPr/>
        </p:nvSpPr>
        <p:spPr>
          <a:xfrm>
            <a:off x="878650" y="2682502"/>
            <a:ext cx="8496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Nanum Gothic"/>
                <a:ea typeface="Nanum Gothic"/>
                <a:cs typeface="Nanum Gothic"/>
                <a:sym typeface="Nanum Gothic"/>
              </a:rPr>
              <a:t>Negative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Nanum Gothic"/>
                <a:ea typeface="Nanum Gothic"/>
                <a:cs typeface="Nanum Gothic"/>
                <a:sym typeface="Nanum Gothic"/>
              </a:rPr>
              <a:t>hyperplace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8" name="Google Shape;118;p14"/>
          <p:cNvSpPr txBox="1"/>
          <p:nvPr/>
        </p:nvSpPr>
        <p:spPr>
          <a:xfrm>
            <a:off x="159825" y="2125527"/>
            <a:ext cx="8496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Nanum Gothic"/>
                <a:ea typeface="Nanum Gothic"/>
                <a:cs typeface="Nanum Gothic"/>
                <a:sym typeface="Nanum Gothic"/>
              </a:rPr>
              <a:t>Decision Boundary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19" name="Google Shape;119;p14"/>
          <p:cNvCxnSpPr/>
          <p:nvPr/>
        </p:nvCxnSpPr>
        <p:spPr>
          <a:xfrm rot="10800000">
            <a:off x="788875" y="2400625"/>
            <a:ext cx="26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" name="Google Shape;120;p14"/>
          <p:cNvCxnSpPr>
            <a:stCxn id="117" idx="0"/>
          </p:cNvCxnSpPr>
          <p:nvPr/>
        </p:nvCxnSpPr>
        <p:spPr>
          <a:xfrm>
            <a:off x="1303450" y="2682502"/>
            <a:ext cx="0" cy="14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Google Shape;121;p14"/>
          <p:cNvCxnSpPr/>
          <p:nvPr/>
        </p:nvCxnSpPr>
        <p:spPr>
          <a:xfrm rot="10800000">
            <a:off x="1651950" y="2157975"/>
            <a:ext cx="175500" cy="4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" name="Google Shape;122;p14"/>
          <p:cNvSpPr/>
          <p:nvPr/>
        </p:nvSpPr>
        <p:spPr>
          <a:xfrm>
            <a:off x="2130907" y="2110725"/>
            <a:ext cx="128100" cy="141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4"/>
          <p:cNvSpPr/>
          <p:nvPr/>
        </p:nvSpPr>
        <p:spPr>
          <a:xfrm>
            <a:off x="2469423" y="2611727"/>
            <a:ext cx="128100" cy="141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" name="Google Shape;124;p14"/>
          <p:cNvCxnSpPr>
            <a:stCxn id="122" idx="6"/>
          </p:cNvCxnSpPr>
          <p:nvPr/>
        </p:nvCxnSpPr>
        <p:spPr>
          <a:xfrm flipH="1" rot="10800000">
            <a:off x="2259007" y="1814025"/>
            <a:ext cx="1429500" cy="367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" name="Google Shape;125;p14"/>
          <p:cNvCxnSpPr>
            <a:stCxn id="123" idx="7"/>
          </p:cNvCxnSpPr>
          <p:nvPr/>
        </p:nvCxnSpPr>
        <p:spPr>
          <a:xfrm flipH="1" rot="10800000">
            <a:off x="2578764" y="1841063"/>
            <a:ext cx="1150200" cy="791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" name="Google Shape;126;p14"/>
          <p:cNvSpPr txBox="1"/>
          <p:nvPr/>
        </p:nvSpPr>
        <p:spPr>
          <a:xfrm>
            <a:off x="3688625" y="1584700"/>
            <a:ext cx="8091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Nanum Gothic"/>
                <a:ea typeface="Nanum Gothic"/>
                <a:cs typeface="Nanum Gothic"/>
                <a:sym typeface="Nanum Gothic"/>
              </a:rPr>
              <a:t>support vector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27" name="Google Shape;127;p14"/>
          <p:cNvCxnSpPr/>
          <p:nvPr/>
        </p:nvCxnSpPr>
        <p:spPr>
          <a:xfrm rot="10800000">
            <a:off x="3243550" y="2265700"/>
            <a:ext cx="0" cy="36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28" name="Google Shape;128;p14"/>
          <p:cNvSpPr txBox="1"/>
          <p:nvPr/>
        </p:nvSpPr>
        <p:spPr>
          <a:xfrm>
            <a:off x="2718255" y="2337912"/>
            <a:ext cx="8091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latin typeface="Nanum Gothic"/>
                <a:ea typeface="Nanum Gothic"/>
                <a:cs typeface="Nanum Gothic"/>
                <a:sym typeface="Nanum Gothic"/>
              </a:rPr>
              <a:t>margin</a:t>
            </a:r>
            <a:endParaRPr b="1"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29" name="Google Shape;12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9053" y="2551738"/>
            <a:ext cx="540410" cy="17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3275" y="2312813"/>
            <a:ext cx="540400" cy="175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6763" y="2149825"/>
            <a:ext cx="612430" cy="1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48444" y="2417904"/>
            <a:ext cx="175500" cy="220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5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SVM</a:t>
            </a:r>
            <a:endParaRPr/>
          </a:p>
        </p:txBody>
      </p:sp>
      <p:sp>
        <p:nvSpPr>
          <p:cNvPr id="138" name="Google Shape;138;p15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Support Vector Machine</a:t>
            </a:r>
            <a:endParaRPr/>
          </a:p>
        </p:txBody>
      </p:sp>
      <p:sp>
        <p:nvSpPr>
          <p:cNvPr id="139" name="Google Shape;139;p15"/>
          <p:cNvSpPr txBox="1"/>
          <p:nvPr/>
        </p:nvSpPr>
        <p:spPr>
          <a:xfrm>
            <a:off x="5561200" y="1293950"/>
            <a:ext cx="34479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그럼 SVM은 어떻게 예측할까?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Logistic Regression은 무슨 모형?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조건부 확률 모형 </a:t>
            </a: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⇒ Output이 확률이다. </a:t>
            </a: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⇒ Output이 0~1이다.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SVM은 무슨 모형?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판별 함수 모형 ⇒ OutPut이 [0 or 1]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40" name="Google Shape;14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00" y="1435550"/>
            <a:ext cx="4938849" cy="191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5"/>
          <p:cNvSpPr txBox="1"/>
          <p:nvPr/>
        </p:nvSpPr>
        <p:spPr>
          <a:xfrm>
            <a:off x="377625" y="1126150"/>
            <a:ext cx="23805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SVM 의 Hypothesis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2" name="Google Shape;142;p15"/>
          <p:cNvSpPr txBox="1"/>
          <p:nvPr/>
        </p:nvSpPr>
        <p:spPr>
          <a:xfrm>
            <a:off x="1248875" y="3547000"/>
            <a:ext cx="6709500" cy="10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여기서 Z= Decision Boundary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Z가 0보다 크면, 1로 예측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Z가 0보다 작으면, 0으로 예측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fault Theme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